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6" r:id="rId10"/>
    <p:sldId id="264" r:id="rId11"/>
    <p:sldId id="267" r:id="rId12"/>
    <p:sldId id="268" r:id="rId13"/>
    <p:sldId id="265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4979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2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9433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3702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9858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499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760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6656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9125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464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566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57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80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8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170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49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689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86F2BE9-E851-4471-9237-75FA17EFEF34}" type="datetimeFigureOut">
              <a:rPr lang="nl-NL" smtClean="0"/>
              <a:t>2-11-2015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7913C3F-98D4-4D15-B425-8664A75A95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24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vote.at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Di6NCRQpp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 idx="4294967295"/>
          </p:nvPr>
        </p:nvSpPr>
        <p:spPr>
          <a:xfrm>
            <a:off x="3447289" y="845123"/>
            <a:ext cx="3483864" cy="599630"/>
          </a:xfrm>
        </p:spPr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Medicalisering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idx="4294967295"/>
          </p:nvPr>
        </p:nvSpPr>
        <p:spPr>
          <a:xfrm>
            <a:off x="923544" y="5767324"/>
            <a:ext cx="9866376" cy="4597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400" dirty="0" smtClean="0"/>
              <a:t>Laura </a:t>
            </a:r>
            <a:r>
              <a:rPr lang="nl-NL" sz="1400" dirty="0" err="1" smtClean="0"/>
              <a:t>Cuperus</a:t>
            </a:r>
            <a:r>
              <a:rPr lang="nl-NL" sz="1400" dirty="0" smtClean="0"/>
              <a:t>, </a:t>
            </a:r>
            <a:r>
              <a:rPr lang="nl-NL" sz="1400" dirty="0" err="1" smtClean="0"/>
              <a:t>Lindy</a:t>
            </a:r>
            <a:r>
              <a:rPr lang="nl-NL" sz="1400" dirty="0" smtClean="0"/>
              <a:t> Fransens, </a:t>
            </a:r>
            <a:r>
              <a:rPr lang="nl-NL" sz="1400" dirty="0" err="1" smtClean="0"/>
              <a:t>Kadjal</a:t>
            </a:r>
            <a:r>
              <a:rPr lang="nl-NL" sz="1400" dirty="0" smtClean="0"/>
              <a:t> </a:t>
            </a:r>
            <a:r>
              <a:rPr lang="nl-NL" sz="1400" dirty="0" err="1" smtClean="0"/>
              <a:t>Ramsanjhal</a:t>
            </a:r>
            <a:r>
              <a:rPr lang="nl-NL" sz="1400" dirty="0" smtClean="0"/>
              <a:t>, Lisanne Damsma, Thirza Sijtsma en Mariska van Es</a:t>
            </a:r>
            <a:endParaRPr lang="nl-NL" sz="1400" dirty="0"/>
          </a:p>
        </p:txBody>
      </p:sp>
      <p:pic>
        <p:nvPicPr>
          <p:cNvPr id="6" name="Afbeelding 5" descr="http://www.wanttoknow.nl/wp-content/uploads/pil-roz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7208" y="1858264"/>
            <a:ext cx="5037582" cy="3216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383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3600" dirty="0" smtClean="0"/>
              <a:t>‘internet is de grootste oorzaak van medicalisering’ 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52038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84722" y="863940"/>
            <a:ext cx="8761413" cy="706964"/>
          </a:xfrm>
        </p:spPr>
        <p:txBody>
          <a:bodyPr/>
          <a:lstStyle/>
          <a:p>
            <a:r>
              <a:rPr lang="nl-NL" dirty="0" err="1" smtClean="0"/>
              <a:t>Mentimeter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54954" y="2548636"/>
            <a:ext cx="8825659" cy="3416300"/>
          </a:xfrm>
        </p:spPr>
        <p:txBody>
          <a:bodyPr/>
          <a:lstStyle/>
          <a:p>
            <a:r>
              <a:rPr lang="nl-NL" dirty="0" smtClean="0">
                <a:hlinkClick r:id="rId2"/>
              </a:rPr>
              <a:t>www.govote.at</a:t>
            </a:r>
            <a:r>
              <a:rPr lang="nl-NL" dirty="0" smtClean="0"/>
              <a:t> </a:t>
            </a:r>
          </a:p>
          <a:p>
            <a:r>
              <a:rPr lang="nl-NL" dirty="0" smtClean="0"/>
              <a:t>En vul de code in.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75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Controleren lesdoelen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- De student kan aan de hand van een voorbeeld uitleggen wat         medicalisering betekent. </a:t>
            </a:r>
          </a:p>
          <a:p>
            <a:pPr>
              <a:buFontTx/>
              <a:buChar char="-"/>
            </a:pPr>
            <a:r>
              <a:rPr lang="nl-NL" dirty="0"/>
              <a:t>De student kan een mening vormen over medicalisering.</a:t>
            </a:r>
          </a:p>
          <a:p>
            <a:pPr>
              <a:buFontTx/>
              <a:buChar char="-"/>
            </a:pPr>
            <a:r>
              <a:rPr lang="nl-NL" dirty="0"/>
              <a:t>De student kan de gevolgen van medicalisering benoemen. </a:t>
            </a:r>
          </a:p>
          <a:p>
            <a:pPr>
              <a:buFontTx/>
              <a:buChar char="-"/>
            </a:pPr>
            <a:r>
              <a:rPr lang="nl-NL" dirty="0"/>
              <a:t>De student kan medicalisering koppelen aan de praktijk.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666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sz="2400" dirty="0" smtClean="0">
              <a:solidFill>
                <a:srgbClr val="FF6699"/>
              </a:solidFill>
            </a:endParaRPr>
          </a:p>
          <a:p>
            <a:pPr marL="0" indent="0" algn="ctr">
              <a:buNone/>
            </a:pPr>
            <a:r>
              <a:rPr lang="nl-NL" sz="2400" dirty="0" smtClean="0">
                <a:solidFill>
                  <a:srgbClr val="FF6699"/>
                </a:solidFill>
              </a:rPr>
              <a:t>Bedankt voor jullie aandacht!</a:t>
            </a:r>
            <a:endParaRPr lang="nl-NL" sz="2400" dirty="0">
              <a:solidFill>
                <a:srgbClr val="FF6699"/>
              </a:solidFill>
            </a:endParaRPr>
          </a:p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400" i="1" dirty="0" smtClean="0">
                <a:solidFill>
                  <a:srgbClr val="FF6699"/>
                </a:solidFill>
              </a:rPr>
              <a:t>Zijn er nog vragen?</a:t>
            </a:r>
            <a:endParaRPr lang="nl-NL" sz="4400" i="1" dirty="0">
              <a:solidFill>
                <a:srgbClr val="FF66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64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Leerdoelen</a:t>
            </a:r>
          </a:p>
          <a:p>
            <a:r>
              <a:rPr lang="nl-NL" dirty="0" smtClean="0"/>
              <a:t>Medicalisering</a:t>
            </a:r>
          </a:p>
          <a:p>
            <a:r>
              <a:rPr lang="nl-NL" dirty="0" smtClean="0"/>
              <a:t>Gevolgen</a:t>
            </a:r>
          </a:p>
          <a:p>
            <a:r>
              <a:rPr lang="nl-NL" dirty="0" smtClean="0"/>
              <a:t>Opdracht </a:t>
            </a:r>
          </a:p>
          <a:p>
            <a:r>
              <a:rPr lang="nl-NL" dirty="0" smtClean="0"/>
              <a:t>Film tros radar</a:t>
            </a:r>
          </a:p>
          <a:p>
            <a:r>
              <a:rPr lang="nl-NL" dirty="0" smtClean="0"/>
              <a:t>Stellingen</a:t>
            </a:r>
          </a:p>
          <a:p>
            <a:r>
              <a:rPr lang="nl-NL" dirty="0" err="1" smtClean="0"/>
              <a:t>Mentimeter</a:t>
            </a:r>
            <a:r>
              <a:rPr lang="nl-NL" dirty="0" smtClean="0"/>
              <a:t> </a:t>
            </a:r>
          </a:p>
          <a:p>
            <a:r>
              <a:rPr lang="nl-NL" dirty="0" smtClean="0"/>
              <a:t>Controleren leerdoelen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1026" name="Picture 2" descr="http://www.filosofieengeneeskunde.nl/images/medicaliser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030" y="2697480"/>
            <a:ext cx="3833770" cy="3597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09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Leerdoelen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- De student kan aan de hand van een voorbeeld uitleggen wat       </a:t>
            </a:r>
            <a:r>
              <a:rPr lang="nl-NL" dirty="0"/>
              <a:t> </a:t>
            </a:r>
            <a:r>
              <a:rPr lang="nl-NL" dirty="0" smtClean="0"/>
              <a:t> medicalisering betekent. </a:t>
            </a:r>
          </a:p>
          <a:p>
            <a:pPr>
              <a:buFontTx/>
              <a:buChar char="-"/>
            </a:pPr>
            <a:r>
              <a:rPr lang="nl-NL" dirty="0" smtClean="0"/>
              <a:t>De student kan een mening vormen over medicalisering.</a:t>
            </a:r>
          </a:p>
          <a:p>
            <a:pPr>
              <a:buFontTx/>
              <a:buChar char="-"/>
            </a:pPr>
            <a:r>
              <a:rPr lang="nl-NL" dirty="0"/>
              <a:t>D</a:t>
            </a:r>
            <a:r>
              <a:rPr lang="nl-NL" dirty="0" smtClean="0"/>
              <a:t>e student kan de gevolgen van medicalisering benoemen. </a:t>
            </a:r>
          </a:p>
          <a:p>
            <a:pPr>
              <a:buFontTx/>
              <a:buChar char="-"/>
            </a:pPr>
            <a:r>
              <a:rPr lang="nl-NL" dirty="0"/>
              <a:t>D</a:t>
            </a:r>
            <a:r>
              <a:rPr lang="nl-NL" dirty="0" smtClean="0"/>
              <a:t>e student kan medicalisering koppelen aan de praktijk. </a:t>
            </a:r>
          </a:p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298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Medicalisering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/>
              <a:t>“</a:t>
            </a:r>
            <a:r>
              <a:rPr lang="nl-NL" sz="4000" i="1" dirty="0" smtClean="0"/>
              <a:t>een overmatige bemoeienis van de geneeskunde met het menselijk leven”</a:t>
            </a:r>
            <a:endParaRPr lang="nl-NL" sz="4000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802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 smtClean="0"/>
              <a:t> Volgens </a:t>
            </a:r>
            <a:r>
              <a:rPr lang="nl-NL" sz="2400" dirty="0" err="1" smtClean="0"/>
              <a:t>Ilich</a:t>
            </a:r>
            <a:r>
              <a:rPr lang="nl-NL" sz="2400" dirty="0" smtClean="0"/>
              <a:t>: </a:t>
            </a:r>
          </a:p>
          <a:p>
            <a:pPr lvl="1"/>
            <a:r>
              <a:rPr lang="nl-NL" sz="2000" dirty="0" err="1" smtClean="0"/>
              <a:t>Iatrogenese</a:t>
            </a:r>
            <a:r>
              <a:rPr lang="nl-NL" sz="2000" dirty="0" smtClean="0"/>
              <a:t> betekent letterlijk; </a:t>
            </a:r>
            <a:r>
              <a:rPr lang="nl-NL" sz="2000" i="1" dirty="0" smtClean="0"/>
              <a:t>gezondheidsschade veroorzaakt door de gezondheidszorg. </a:t>
            </a:r>
            <a:endParaRPr lang="nl-NL" sz="2000" i="1" dirty="0" smtClean="0"/>
          </a:p>
          <a:p>
            <a:pPr lvl="2"/>
            <a:r>
              <a:rPr lang="nl-NL" sz="1800" i="1" dirty="0" smtClean="0"/>
              <a:t>Negatieve gevolgen van medische ingrepen. </a:t>
            </a:r>
          </a:p>
          <a:p>
            <a:pPr lvl="2"/>
            <a:r>
              <a:rPr lang="nl-NL" sz="1800" i="1" dirty="0" smtClean="0"/>
              <a:t>Door medische bemoeienis worden mensen steeds minder verantwoordelijk voor zichzelf en voor elkaar. </a:t>
            </a:r>
          </a:p>
          <a:p>
            <a:pPr lvl="2"/>
            <a:r>
              <a:rPr lang="nl-NL" sz="1800" i="1" dirty="0" smtClean="0"/>
              <a:t>Tegen pijn, ziekte, lijden en dood worden behandeld of uitgesteld. 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25062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nl-NL" sz="2400" dirty="0" smtClean="0"/>
              <a:t>+/- 6 groepen vormen </a:t>
            </a:r>
          </a:p>
          <a:p>
            <a:pPr marL="0" indent="0">
              <a:buNone/>
            </a:pPr>
            <a:r>
              <a:rPr lang="nl-NL" sz="2400" dirty="0" smtClean="0"/>
              <a:t>-  Kritische beroepssituatie bedenken </a:t>
            </a:r>
          </a:p>
          <a:p>
            <a:pPr marL="0" indent="0">
              <a:buNone/>
            </a:pPr>
            <a:r>
              <a:rPr lang="nl-NL" sz="2400" b="1" dirty="0" smtClean="0"/>
              <a:t>Eisen: </a:t>
            </a:r>
          </a:p>
          <a:p>
            <a:r>
              <a:rPr lang="nl-NL" sz="2400" dirty="0" smtClean="0"/>
              <a:t>Waar speelt het probleem zich af?</a:t>
            </a:r>
          </a:p>
          <a:p>
            <a:r>
              <a:rPr lang="nl-NL" sz="2400" dirty="0" smtClean="0"/>
              <a:t>Wie zijn er bij betrokken?</a:t>
            </a:r>
          </a:p>
          <a:p>
            <a:pPr marL="0" indent="0">
              <a:buNone/>
            </a:pPr>
            <a:r>
              <a:rPr lang="nl-NL" sz="2400" dirty="0" smtClean="0"/>
              <a:t>Wees zo concreet mogelijk! 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Tijd:+/- 20 min. 10 min bedenken, 10 min presenteren</a:t>
            </a:r>
          </a:p>
        </p:txBody>
      </p:sp>
    </p:spTree>
    <p:extLst>
      <p:ext uri="{BB962C8B-B14F-4D97-AF65-F5344CB8AC3E}">
        <p14:creationId xmlns:p14="http://schemas.microsoft.com/office/powerpoint/2010/main" val="24018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4955" y="973668"/>
            <a:ext cx="4761214" cy="672252"/>
          </a:xfrm>
        </p:spPr>
        <p:txBody>
          <a:bodyPr/>
          <a:lstStyle/>
          <a:p>
            <a:pPr algn="ctr"/>
            <a:r>
              <a:rPr lang="nl-NL" dirty="0" smtClean="0"/>
              <a:t>Filmpje Tros radar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57543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>
                <a:hlinkClick r:id="rId2"/>
              </a:rPr>
              <a:t>https</a:t>
            </a:r>
            <a:r>
              <a:rPr lang="nl-NL" dirty="0">
                <a:hlinkClick r:id="rId2"/>
              </a:rPr>
              <a:t>://www.youtube.com/watch?v=FDi6NCRQppQ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537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689" y="2385371"/>
            <a:ext cx="6016752" cy="42531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749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2400" dirty="0" smtClean="0"/>
              <a:t>‘De medicalisering van de samenleving heeft uiteindelijk meer voordelen dan nadelen’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3475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-directiekamer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322</TotalTime>
  <Words>269</Words>
  <Application>Microsoft Office PowerPoint</Application>
  <PresentationFormat>Breedbeeld</PresentationFormat>
  <Paragraphs>59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Ion-directiekamer</vt:lpstr>
      <vt:lpstr>Medicalisering</vt:lpstr>
      <vt:lpstr>Inhoud</vt:lpstr>
      <vt:lpstr>Leerdoelen</vt:lpstr>
      <vt:lpstr>Medicalisering</vt:lpstr>
      <vt:lpstr>Gevolgen</vt:lpstr>
      <vt:lpstr>Opdracht.</vt:lpstr>
      <vt:lpstr>Filmpje Tros radar</vt:lpstr>
      <vt:lpstr>PowerPoint-presentatie</vt:lpstr>
      <vt:lpstr>Stellingen</vt:lpstr>
      <vt:lpstr>Stellingen</vt:lpstr>
      <vt:lpstr>Mentimeter </vt:lpstr>
      <vt:lpstr>Controleren lesdoelen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Medicalisering</dc:title>
  <dc:creator>Mariska van Es</dc:creator>
  <cp:lastModifiedBy>Mariska van Es</cp:lastModifiedBy>
  <cp:revision>25</cp:revision>
  <dcterms:created xsi:type="dcterms:W3CDTF">2015-11-02T09:17:20Z</dcterms:created>
  <dcterms:modified xsi:type="dcterms:W3CDTF">2015-11-02T18:40:05Z</dcterms:modified>
</cp:coreProperties>
</file>